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5758FB7-9AC5-4552-8A53-C91805E547FA}" styleName="Style à thème 1 - Accentuation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91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30874A-A8E9-482C-AC69-5795450C603E}" type="datetimeFigureOut">
              <a:rPr lang="fr-FR" smtClean="0"/>
              <a:t>23/05/2025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938D06-EC95-45CE-9521-C7C9D87DAC8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75778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938D06-EC95-45CE-9521-C7C9D87DAC85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94182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72DB7-878E-40E7-84B4-2EE4E71C0F71}" type="datetimeFigureOut">
              <a:rPr lang="fr-FR" smtClean="0"/>
              <a:t>23/05/2025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D5451-183F-4EC0-A3ED-B543CD08E9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8694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72DB7-878E-40E7-84B4-2EE4E71C0F71}" type="datetimeFigureOut">
              <a:rPr lang="fr-FR" smtClean="0"/>
              <a:t>23/05/2025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D5451-183F-4EC0-A3ED-B543CD08E9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62548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72DB7-878E-40E7-84B4-2EE4E71C0F71}" type="datetimeFigureOut">
              <a:rPr lang="fr-FR" smtClean="0"/>
              <a:t>23/05/2025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D5451-183F-4EC0-A3ED-B543CD08E9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149935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72DB7-878E-40E7-84B4-2EE4E71C0F71}" type="datetimeFigureOut">
              <a:rPr lang="fr-FR" smtClean="0"/>
              <a:t>23/05/2025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D5451-183F-4EC0-A3ED-B543CD08E9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45380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72DB7-878E-40E7-84B4-2EE4E71C0F71}" type="datetimeFigureOut">
              <a:rPr lang="fr-FR" smtClean="0"/>
              <a:t>23/05/2025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D5451-183F-4EC0-A3ED-B543CD08E9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182679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72DB7-878E-40E7-84B4-2EE4E71C0F71}" type="datetimeFigureOut">
              <a:rPr lang="fr-FR" smtClean="0"/>
              <a:t>23/05/2025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D5451-183F-4EC0-A3ED-B543CD08E9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67641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72DB7-878E-40E7-84B4-2EE4E71C0F71}" type="datetimeFigureOut">
              <a:rPr lang="fr-FR" smtClean="0"/>
              <a:t>23/05/2025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D5451-183F-4EC0-A3ED-B543CD08E9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17236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72DB7-878E-40E7-84B4-2EE4E71C0F71}" type="datetimeFigureOut">
              <a:rPr lang="fr-FR" smtClean="0"/>
              <a:t>23/05/2025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D5451-183F-4EC0-A3ED-B543CD08E9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7560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72DB7-878E-40E7-84B4-2EE4E71C0F71}" type="datetimeFigureOut">
              <a:rPr lang="fr-FR" smtClean="0"/>
              <a:t>23/05/2025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D5451-183F-4EC0-A3ED-B543CD08E9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295585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72DB7-878E-40E7-84B4-2EE4E71C0F71}" type="datetimeFigureOut">
              <a:rPr lang="fr-FR" smtClean="0"/>
              <a:t>23/05/2025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D5451-183F-4EC0-A3ED-B543CD08E9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4376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72DB7-878E-40E7-84B4-2EE4E71C0F71}" type="datetimeFigureOut">
              <a:rPr lang="fr-FR" smtClean="0"/>
              <a:t>23/05/2025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D5451-183F-4EC0-A3ED-B543CD08E9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23994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D72DB7-878E-40E7-84B4-2EE4E71C0F71}" type="datetimeFigureOut">
              <a:rPr lang="fr-FR" smtClean="0"/>
              <a:t>23/05/2025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5D5451-183F-4EC0-A3ED-B543CD08E9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47016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484" y="103240"/>
            <a:ext cx="12044516" cy="675476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Sous-titre 2"/>
          <p:cNvSpPr>
            <a:spLocks noGrp="1"/>
          </p:cNvSpPr>
          <p:nvPr>
            <p:ph type="subTitle" idx="1"/>
          </p:nvPr>
        </p:nvSpPr>
        <p:spPr>
          <a:xfrm>
            <a:off x="1413980" y="5784799"/>
            <a:ext cx="9144000" cy="1655762"/>
          </a:xfrm>
        </p:spPr>
        <p:txBody>
          <a:bodyPr/>
          <a:lstStyle/>
          <a:p>
            <a:r>
              <a:rPr lang="fr-FR" sz="8000" dirty="0"/>
              <a:t>du 10 au 13 juin 2025</a:t>
            </a:r>
          </a:p>
          <a:p>
            <a:r>
              <a:rPr lang="fr-FR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474943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134528"/>
            <a:ext cx="10515600" cy="1104338"/>
          </a:xfrm>
        </p:spPr>
        <p:txBody>
          <a:bodyPr/>
          <a:lstStyle/>
          <a:p>
            <a:r>
              <a:rPr lang="fr-FR" dirty="0"/>
              <a:t>Détail du train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386348"/>
            <a:ext cx="10515600" cy="4790615"/>
          </a:xfrm>
        </p:spPr>
        <p:txBody>
          <a:bodyPr>
            <a:normAutofit/>
          </a:bodyPr>
          <a:lstStyle/>
          <a:p>
            <a:r>
              <a:rPr lang="fr-FR" b="1" dirty="0"/>
              <a:t>ALLER</a:t>
            </a:r>
            <a:r>
              <a:rPr lang="fr-FR" dirty="0"/>
              <a:t>:</a:t>
            </a:r>
          </a:p>
          <a:p>
            <a:pPr marL="0" indent="0">
              <a:buNone/>
            </a:pPr>
            <a:r>
              <a:rPr lang="fr-FR" dirty="0"/>
              <a:t>Départ de </a:t>
            </a:r>
            <a:r>
              <a:rPr lang="fr-FR" dirty="0" err="1"/>
              <a:t>Matbiau</a:t>
            </a:r>
            <a:r>
              <a:rPr lang="fr-FR" dirty="0"/>
              <a:t> à 6H10, arrivée à Bordeaux Saint Jean à 8H40</a:t>
            </a:r>
          </a:p>
          <a:p>
            <a:pPr marL="0" indent="0">
              <a:buNone/>
            </a:pPr>
            <a:r>
              <a:rPr lang="fr-FR" dirty="0"/>
              <a:t>	</a:t>
            </a:r>
            <a:r>
              <a:rPr lang="fr-FR" dirty="0">
                <a:latin typeface="Century Gothic" panose="020B0502020202020204" pitchFamily="34" charset="0"/>
              </a:rPr>
              <a:t>→</a:t>
            </a:r>
            <a:r>
              <a:rPr lang="fr-FR" dirty="0"/>
              <a:t>TGV INOU 8502</a:t>
            </a:r>
          </a:p>
          <a:p>
            <a:pPr marL="0" indent="0" algn="ctr">
              <a:buNone/>
            </a:pPr>
            <a:r>
              <a:rPr lang="fr-FR" b="1" dirty="0"/>
              <a:t>RDV à 5H30 dans le hall principal</a:t>
            </a:r>
          </a:p>
          <a:p>
            <a:pPr marL="0" indent="0">
              <a:buNone/>
            </a:pPr>
            <a:r>
              <a:rPr lang="fr-FR" b="1" u="sng" dirty="0">
                <a:solidFill>
                  <a:srgbClr val="FF0000"/>
                </a:solidFill>
              </a:rPr>
              <a:t>Attention</a:t>
            </a:r>
            <a:r>
              <a:rPr lang="fr-FR" dirty="0"/>
              <a:t>: L’accès depuis le métro sera fermé pour travaux!!</a:t>
            </a:r>
          </a:p>
          <a:p>
            <a:pPr marL="0" indent="0">
              <a:buNone/>
            </a:pPr>
            <a:endParaRPr lang="fr-FR" dirty="0"/>
          </a:p>
          <a:p>
            <a:r>
              <a:rPr lang="fr-FR" b="1" dirty="0"/>
              <a:t>RETOUR</a:t>
            </a:r>
            <a:r>
              <a:rPr lang="fr-FR" dirty="0"/>
              <a:t>:</a:t>
            </a:r>
          </a:p>
          <a:p>
            <a:pPr marL="0" indent="0">
              <a:buNone/>
            </a:pPr>
            <a:r>
              <a:rPr lang="fr-FR" dirty="0"/>
              <a:t>Départ de Bordeaux Saint Jean à 19H09, arrivée à </a:t>
            </a:r>
            <a:r>
              <a:rPr lang="fr-FR" dirty="0" err="1"/>
              <a:t>Matabiau</a:t>
            </a:r>
            <a:r>
              <a:rPr lang="fr-FR" dirty="0"/>
              <a:t> à 20H39</a:t>
            </a:r>
          </a:p>
          <a:p>
            <a:pPr marL="0" indent="0">
              <a:buNone/>
            </a:pPr>
            <a:r>
              <a:rPr lang="fr-FR" dirty="0"/>
              <a:t>	</a:t>
            </a:r>
            <a:r>
              <a:rPr lang="fr-FR" dirty="0">
                <a:latin typeface="Century Gothic" panose="020B0502020202020204" pitchFamily="34" charset="0"/>
              </a:rPr>
              <a:t>→INT 4669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805906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41004"/>
          </a:xfrm>
        </p:spPr>
        <p:txBody>
          <a:bodyPr/>
          <a:lstStyle/>
          <a:p>
            <a:r>
              <a:rPr lang="fr-FR" dirty="0"/>
              <a:t>L’HEBERGEMENT: la maison du TARN 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4640" y="1106130"/>
            <a:ext cx="5308959" cy="3627893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7159" y="1106129"/>
            <a:ext cx="5206641" cy="3632369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200" y="4350844"/>
            <a:ext cx="3190090" cy="2248366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71447" y="4350844"/>
            <a:ext cx="3344303" cy="2248366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01715" y="4350844"/>
            <a:ext cx="3179494" cy="2289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63999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944" y="251339"/>
            <a:ext cx="2916185" cy="2431534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34390" y="251338"/>
            <a:ext cx="2527197" cy="2458895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03848" y="278699"/>
            <a:ext cx="3220767" cy="2431534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66877" y="278700"/>
            <a:ext cx="2318278" cy="2404174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86784" y="2896431"/>
            <a:ext cx="4874803" cy="3623283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08775" y="2896431"/>
            <a:ext cx="4887013" cy="3623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01769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05465" y="394623"/>
            <a:ext cx="10515600" cy="962230"/>
          </a:xfrm>
        </p:spPr>
        <p:txBody>
          <a:bodyPr/>
          <a:lstStyle/>
          <a:p>
            <a:r>
              <a:rPr lang="fr-FR" dirty="0"/>
              <a:t>L’école de SURF: plage des naïades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15472" y="394623"/>
            <a:ext cx="3042333" cy="1714396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973" y="1356853"/>
            <a:ext cx="4220496" cy="2338942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35619" y="3695795"/>
            <a:ext cx="7981950" cy="2909332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5465" y="3861927"/>
            <a:ext cx="2254195" cy="2743200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60374" y="1356853"/>
            <a:ext cx="1630418" cy="2338942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6590792" y="2457576"/>
            <a:ext cx="530130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/>
              <a:t>Marco</a:t>
            </a:r>
            <a:r>
              <a:rPr lang="fr-FR" dirty="0"/>
              <a:t> </a:t>
            </a:r>
            <a:r>
              <a:rPr lang="fr-FR" sz="4000" dirty="0"/>
              <a:t>et sa team de BE</a:t>
            </a:r>
          </a:p>
        </p:txBody>
      </p:sp>
    </p:spTree>
    <p:extLst>
      <p:ext uri="{BB962C8B-B14F-4D97-AF65-F5344CB8AC3E}">
        <p14:creationId xmlns:p14="http://schemas.microsoft.com/office/powerpoint/2010/main" val="13838739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7980" y="276634"/>
            <a:ext cx="10515600" cy="903237"/>
          </a:xfrm>
        </p:spPr>
        <p:txBody>
          <a:bodyPr/>
          <a:lstStyle/>
          <a:p>
            <a:r>
              <a:rPr lang="fr-FR" dirty="0"/>
              <a:t>Les bunkers: le mur de l’atlantique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57647" y="3908937"/>
            <a:ext cx="3612261" cy="2721328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3463" y="1018253"/>
            <a:ext cx="4088367" cy="2670360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3858" y="3908937"/>
            <a:ext cx="3354684" cy="2721328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32195" y="3908937"/>
            <a:ext cx="3581800" cy="2721328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8204" y="1018253"/>
            <a:ext cx="5083163" cy="2733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6052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6194" y="75450"/>
            <a:ext cx="10926097" cy="711508"/>
          </a:xfrm>
        </p:spPr>
        <p:txBody>
          <a:bodyPr/>
          <a:lstStyle/>
          <a:p>
            <a:r>
              <a:rPr lang="fr-FR" dirty="0"/>
              <a:t>Le programme:</a:t>
            </a:r>
          </a:p>
        </p:txBody>
      </p:sp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3386135"/>
              </p:ext>
            </p:extLst>
          </p:nvPr>
        </p:nvGraphicFramePr>
        <p:xfrm>
          <a:off x="516194" y="786958"/>
          <a:ext cx="11061289" cy="59973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0192">
                  <a:extLst>
                    <a:ext uri="{9D8B030D-6E8A-4147-A177-3AD203B41FA5}">
                      <a16:colId xmlns:a16="http://schemas.microsoft.com/office/drawing/2014/main" val="1466605466"/>
                    </a:ext>
                  </a:extLst>
                </a:gridCol>
                <a:gridCol w="3221634">
                  <a:extLst>
                    <a:ext uri="{9D8B030D-6E8A-4147-A177-3AD203B41FA5}">
                      <a16:colId xmlns:a16="http://schemas.microsoft.com/office/drawing/2014/main" val="1803699311"/>
                    </a:ext>
                  </a:extLst>
                </a:gridCol>
                <a:gridCol w="2127494">
                  <a:extLst>
                    <a:ext uri="{9D8B030D-6E8A-4147-A177-3AD203B41FA5}">
                      <a16:colId xmlns:a16="http://schemas.microsoft.com/office/drawing/2014/main" val="3916059397"/>
                    </a:ext>
                  </a:extLst>
                </a:gridCol>
                <a:gridCol w="2021118">
                  <a:extLst>
                    <a:ext uri="{9D8B030D-6E8A-4147-A177-3AD203B41FA5}">
                      <a16:colId xmlns:a16="http://schemas.microsoft.com/office/drawing/2014/main" val="189684810"/>
                    </a:ext>
                  </a:extLst>
                </a:gridCol>
                <a:gridCol w="2870851">
                  <a:extLst>
                    <a:ext uri="{9D8B030D-6E8A-4147-A177-3AD203B41FA5}">
                      <a16:colId xmlns:a16="http://schemas.microsoft.com/office/drawing/2014/main" val="2700385979"/>
                    </a:ext>
                  </a:extLst>
                </a:gridCol>
              </a:tblGrid>
              <a:tr h="602341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dirty="0">
                          <a:solidFill>
                            <a:schemeClr val="tx1"/>
                          </a:solidFill>
                        </a:rPr>
                        <a:t>MARDI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dirty="0">
                          <a:solidFill>
                            <a:schemeClr val="tx1"/>
                          </a:solidFill>
                        </a:rPr>
                        <a:t>MERCREDI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dirty="0">
                          <a:solidFill>
                            <a:schemeClr val="tx1"/>
                          </a:solidFill>
                        </a:rPr>
                        <a:t>JEUDI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dirty="0">
                          <a:solidFill>
                            <a:schemeClr val="tx1"/>
                          </a:solidFill>
                        </a:rPr>
                        <a:t>VENDREDI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5094189"/>
                  </a:ext>
                </a:extLst>
              </a:tr>
              <a:tr h="602341">
                <a:tc>
                  <a:txBody>
                    <a:bodyPr/>
                    <a:lstStyle/>
                    <a:p>
                      <a:r>
                        <a:rPr lang="fr-FR" b="1" dirty="0">
                          <a:solidFill>
                            <a:schemeClr val="tx1"/>
                          </a:solidFill>
                        </a:rPr>
                        <a:t>matin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Départ</a:t>
                      </a:r>
                      <a:r>
                        <a:rPr lang="fr-FR" baseline="0" dirty="0"/>
                        <a:t> </a:t>
                      </a:r>
                      <a:r>
                        <a:rPr lang="fr-FR" baseline="0" dirty="0" err="1"/>
                        <a:t>matabiau</a:t>
                      </a:r>
                      <a:r>
                        <a:rPr lang="fr-FR" baseline="0" dirty="0"/>
                        <a:t>: 6H10</a:t>
                      </a:r>
                    </a:p>
                    <a:p>
                      <a:r>
                        <a:rPr lang="fr-FR" baseline="0" dirty="0" err="1"/>
                        <a:t>Bx-soulac</a:t>
                      </a:r>
                      <a:r>
                        <a:rPr lang="fr-FR" baseline="0" dirty="0"/>
                        <a:t>: car</a:t>
                      </a:r>
                    </a:p>
                    <a:p>
                      <a:endParaRPr lang="fr-FR" baseline="0" dirty="0"/>
                    </a:p>
                    <a:p>
                      <a:r>
                        <a:rPr lang="fr-FR" baseline="0" dirty="0"/>
                        <a:t>Dépose des bagages puis récupération des vélos et installations dans les chambres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Surf: groupe</a:t>
                      </a:r>
                      <a:r>
                        <a:rPr lang="fr-FR" baseline="0" dirty="0"/>
                        <a:t> 1, 2, 3 et 4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Surf: groupe</a:t>
                      </a:r>
                      <a:r>
                        <a:rPr lang="fr-FR" baseline="0" dirty="0"/>
                        <a:t> 1, 2, 3 et 4</a:t>
                      </a:r>
                      <a:endParaRPr lang="fr-FR" dirty="0"/>
                    </a:p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Surf: groupe 3 et 4</a:t>
                      </a:r>
                    </a:p>
                    <a:p>
                      <a:endParaRPr lang="fr-FR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Vélo + </a:t>
                      </a:r>
                      <a:r>
                        <a:rPr lang="fr-FR" dirty="0" err="1"/>
                        <a:t>beach</a:t>
                      </a:r>
                      <a:r>
                        <a:rPr lang="fr-FR" dirty="0"/>
                        <a:t> volley: groupe 3 et 4</a:t>
                      </a:r>
                    </a:p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2385958"/>
                  </a:ext>
                </a:extLst>
              </a:tr>
              <a:tr h="602341">
                <a:tc>
                  <a:txBody>
                    <a:bodyPr/>
                    <a:lstStyle/>
                    <a:p>
                      <a:r>
                        <a:rPr lang="fr-FR" b="1" dirty="0">
                          <a:solidFill>
                            <a:schemeClr val="tx1"/>
                          </a:solidFill>
                        </a:rPr>
                        <a:t>midi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>
                          <a:solidFill>
                            <a:srgbClr val="FF0000"/>
                          </a:solidFill>
                        </a:rPr>
                        <a:t>Déjeuner: pique</a:t>
                      </a:r>
                      <a:r>
                        <a:rPr lang="fr-FR" baseline="0" dirty="0">
                          <a:solidFill>
                            <a:srgbClr val="FF0000"/>
                          </a:solidFill>
                        </a:rPr>
                        <a:t> nique fourni par les familles</a:t>
                      </a:r>
                      <a:endParaRPr lang="fr-FR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Déjeuner: </a:t>
                      </a:r>
                    </a:p>
                    <a:p>
                      <a:r>
                        <a:rPr lang="fr-FR" dirty="0"/>
                        <a:t>réfectoire 12H30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Déjeuner: réfectoire 12H30</a:t>
                      </a:r>
                    </a:p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Déjeuner: pique nique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4412278"/>
                  </a:ext>
                </a:extLst>
              </a:tr>
              <a:tr h="602341">
                <a:tc>
                  <a:txBody>
                    <a:bodyPr/>
                    <a:lstStyle/>
                    <a:p>
                      <a:r>
                        <a:rPr lang="fr-FR" b="1" dirty="0">
                          <a:solidFill>
                            <a:schemeClr val="tx1"/>
                          </a:solidFill>
                        </a:rPr>
                        <a:t>Après-midi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Surf: groupe 1 et 2</a:t>
                      </a:r>
                    </a:p>
                    <a:p>
                      <a:endParaRPr lang="fr-FR" dirty="0"/>
                    </a:p>
                    <a:p>
                      <a:r>
                        <a:rPr lang="fr-FR" dirty="0"/>
                        <a:t>Vélo + </a:t>
                      </a:r>
                      <a:r>
                        <a:rPr lang="fr-FR" dirty="0" err="1"/>
                        <a:t>beach</a:t>
                      </a:r>
                      <a:r>
                        <a:rPr lang="fr-FR" dirty="0"/>
                        <a:t> volley: groupe 3 et 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Course d’orientation dans les bunkers</a:t>
                      </a:r>
                    </a:p>
                    <a:p>
                      <a:endParaRPr lang="fr-FR" dirty="0"/>
                    </a:p>
                    <a:p>
                      <a:r>
                        <a:rPr lang="fr-FR" dirty="0"/>
                        <a:t>Jeux de plage et/ ou balade en ville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  <a:p>
                      <a:endParaRPr lang="fr-FR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Jeux de plage et/ ou balade en ville</a:t>
                      </a:r>
                    </a:p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Départ de </a:t>
                      </a:r>
                      <a:r>
                        <a:rPr lang="fr-FR" dirty="0" err="1"/>
                        <a:t>Soulac</a:t>
                      </a:r>
                      <a:r>
                        <a:rPr lang="fr-FR" dirty="0"/>
                        <a:t> 16:</a:t>
                      </a:r>
                    </a:p>
                    <a:p>
                      <a:r>
                        <a:rPr lang="fr-FR" dirty="0"/>
                        <a:t>Car </a:t>
                      </a:r>
                      <a:r>
                        <a:rPr lang="fr-FR" dirty="0" err="1"/>
                        <a:t>soulac</a:t>
                      </a:r>
                      <a:r>
                        <a:rPr lang="fr-FR" dirty="0"/>
                        <a:t>- bordeaux puis train</a:t>
                      </a:r>
                    </a:p>
                    <a:p>
                      <a:r>
                        <a:rPr lang="fr-FR" dirty="0"/>
                        <a:t>Retour </a:t>
                      </a:r>
                      <a:r>
                        <a:rPr lang="fr-FR" dirty="0" err="1"/>
                        <a:t>Matabiau</a:t>
                      </a:r>
                      <a:r>
                        <a:rPr lang="fr-FR" dirty="0"/>
                        <a:t>: 20H39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9424292"/>
                  </a:ext>
                </a:extLst>
              </a:tr>
              <a:tr h="602341">
                <a:tc>
                  <a:txBody>
                    <a:bodyPr/>
                    <a:lstStyle/>
                    <a:p>
                      <a:endParaRPr lang="fr-FR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Diner:</a:t>
                      </a:r>
                      <a:r>
                        <a:rPr lang="fr-FR" baseline="0" dirty="0"/>
                        <a:t> réfectoire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Diner:</a:t>
                      </a:r>
                      <a:r>
                        <a:rPr lang="fr-FR" baseline="0" dirty="0"/>
                        <a:t> réfectoire</a:t>
                      </a:r>
                      <a:endParaRPr lang="fr-FR" dirty="0"/>
                    </a:p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Diner:</a:t>
                      </a:r>
                      <a:r>
                        <a:rPr lang="fr-FR" baseline="0" dirty="0"/>
                        <a:t> réfectoire</a:t>
                      </a:r>
                      <a:endParaRPr lang="fr-FR" dirty="0"/>
                    </a:p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4816069"/>
                  </a:ext>
                </a:extLst>
              </a:tr>
              <a:tr h="602341">
                <a:tc>
                  <a:txBody>
                    <a:bodyPr/>
                    <a:lstStyle/>
                    <a:p>
                      <a:r>
                        <a:rPr lang="fr-FR" b="1" dirty="0">
                          <a:solidFill>
                            <a:schemeClr val="tx1"/>
                          </a:solidFill>
                        </a:rPr>
                        <a:t>soirée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Veillée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Veillée</a:t>
                      </a:r>
                    </a:p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Veillée</a:t>
                      </a:r>
                    </a:p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03870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490297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9994" y="483113"/>
            <a:ext cx="10515600" cy="799998"/>
          </a:xfrm>
        </p:spPr>
        <p:txBody>
          <a:bodyPr>
            <a:normAutofit fontScale="90000"/>
          </a:bodyPr>
          <a:lstStyle/>
          <a:p>
            <a:r>
              <a:rPr lang="fr-FR" dirty="0"/>
              <a:t>Le budget:</a:t>
            </a:r>
            <a:br>
              <a:rPr lang="fr-FR" dirty="0"/>
            </a:br>
            <a:endParaRPr lang="fr-FR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89510324"/>
              </p:ext>
            </p:extLst>
          </p:nvPr>
        </p:nvGraphicFramePr>
        <p:xfrm>
          <a:off x="589935" y="1002891"/>
          <a:ext cx="10224320" cy="4329661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2330246">
                  <a:extLst>
                    <a:ext uri="{9D8B030D-6E8A-4147-A177-3AD203B41FA5}">
                      <a16:colId xmlns:a16="http://schemas.microsoft.com/office/drawing/2014/main" val="1734140556"/>
                    </a:ext>
                  </a:extLst>
                </a:gridCol>
                <a:gridCol w="3259393">
                  <a:extLst>
                    <a:ext uri="{9D8B030D-6E8A-4147-A177-3AD203B41FA5}">
                      <a16:colId xmlns:a16="http://schemas.microsoft.com/office/drawing/2014/main" val="4054657820"/>
                    </a:ext>
                  </a:extLst>
                </a:gridCol>
                <a:gridCol w="2880466">
                  <a:extLst>
                    <a:ext uri="{9D8B030D-6E8A-4147-A177-3AD203B41FA5}">
                      <a16:colId xmlns:a16="http://schemas.microsoft.com/office/drawing/2014/main" val="2729009061"/>
                    </a:ext>
                  </a:extLst>
                </a:gridCol>
                <a:gridCol w="1754215">
                  <a:extLst>
                    <a:ext uri="{9D8B030D-6E8A-4147-A177-3AD203B41FA5}">
                      <a16:colId xmlns:a16="http://schemas.microsoft.com/office/drawing/2014/main" val="611887784"/>
                    </a:ext>
                  </a:extLst>
                </a:gridCol>
              </a:tblGrid>
              <a:tr h="353961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fr-FR" sz="2400" b="1" u="none" strike="noStrike" dirty="0">
                          <a:effectLst/>
                        </a:rPr>
                        <a:t>BUDGET SEJOUR APPN OCEAN 10-13 JUIN 2025</a:t>
                      </a:r>
                      <a:endParaRPr lang="fr-FR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0241180"/>
                  </a:ext>
                </a:extLst>
              </a:tr>
              <a:tr h="447884">
                <a:tc gridSpan="4">
                  <a:txBody>
                    <a:bodyPr/>
                    <a:lstStyle/>
                    <a:p>
                      <a:pPr algn="l" fontAlgn="b"/>
                      <a:r>
                        <a:rPr lang="fr-FR" sz="1800" b="1" u="none" strike="noStrike" dirty="0">
                          <a:effectLst/>
                        </a:rPr>
                        <a:t>45 élèves - 5 profs</a:t>
                      </a:r>
                      <a:endParaRPr lang="fr-FR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6005450"/>
                  </a:ext>
                </a:extLst>
              </a:tr>
              <a:tr h="318772">
                <a:tc>
                  <a:txBody>
                    <a:bodyPr/>
                    <a:lstStyle/>
                    <a:p>
                      <a:pPr algn="ctr" fontAlgn="b"/>
                      <a:r>
                        <a:rPr lang="fr-FR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DEPENSES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RECETTES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57599626"/>
                  </a:ext>
                </a:extLst>
              </a:tr>
              <a:tr h="637544">
                <a:tc>
                  <a:txBody>
                    <a:bodyPr/>
                    <a:lstStyle/>
                    <a:p>
                      <a:pPr algn="l" fontAlgn="t"/>
                      <a:r>
                        <a:rPr lang="fr-FR" sz="1800" u="none" strike="noStrike">
                          <a:effectLst/>
                        </a:rPr>
                        <a:t>transport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800" u="none" strike="noStrike" dirty="0">
                          <a:effectLst/>
                        </a:rPr>
                        <a:t>SNCF: 1659   CAR: 1098</a:t>
                      </a:r>
                    </a:p>
                    <a:p>
                      <a:pPr algn="l" fontAlgn="t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=2757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800" u="none" strike="noStrike" dirty="0">
                          <a:effectLst/>
                        </a:rPr>
                        <a:t>participation établissement (5*293)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800" u="none" strike="noStrike" dirty="0">
                          <a:effectLst/>
                        </a:rPr>
                        <a:t>325,5*5=1628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45018563"/>
                  </a:ext>
                </a:extLst>
              </a:tr>
              <a:tr h="637544">
                <a:tc>
                  <a:txBody>
                    <a:bodyPr/>
                    <a:lstStyle/>
                    <a:p>
                      <a:pPr algn="l" fontAlgn="t"/>
                      <a:r>
                        <a:rPr lang="fr-FR" sz="1800" u="none" strike="noStrike">
                          <a:effectLst/>
                        </a:rPr>
                        <a:t>logement, pension complete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800" u="none" strike="noStrike" dirty="0">
                          <a:effectLst/>
                        </a:rPr>
                        <a:t>6134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800" u="none" strike="noStrike" dirty="0">
                          <a:effectLst/>
                        </a:rPr>
                        <a:t>participation famille (45*273)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800" b="0" i="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12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25415456"/>
                  </a:ext>
                </a:extLst>
              </a:tr>
              <a:tr h="637544">
                <a:tc>
                  <a:txBody>
                    <a:bodyPr/>
                    <a:lstStyle/>
                    <a:p>
                      <a:pPr algn="l" fontAlgn="t"/>
                      <a:r>
                        <a:rPr lang="fr-FR" sz="1800" u="none" strike="noStrike" dirty="0">
                          <a:effectLst/>
                        </a:rPr>
                        <a:t>surf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800" u="none" strike="noStrike" dirty="0">
                          <a:effectLst/>
                        </a:rPr>
                        <a:t>93*45= 4185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800" u="none" strike="noStrike" dirty="0">
                          <a:effectLst/>
                        </a:rPr>
                        <a:t>participation FCPE (45*20 )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800" b="0" i="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900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46025736"/>
                  </a:ext>
                </a:extLst>
              </a:tr>
              <a:tr h="318772">
                <a:tc>
                  <a:txBody>
                    <a:bodyPr/>
                    <a:lstStyle/>
                    <a:p>
                      <a:pPr algn="l" fontAlgn="t"/>
                      <a:r>
                        <a:rPr lang="fr-FR" sz="1800" u="none" strike="noStrike">
                          <a:effectLst/>
                        </a:rPr>
                        <a:t>location velo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800" u="none" strike="noStrike">
                          <a:effectLst/>
                        </a:rPr>
                        <a:t>35*45= 1575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800" u="none" strike="noStrike" dirty="0">
                          <a:effectLst/>
                        </a:rPr>
                        <a:t> 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800" u="none" strike="noStrike">
                          <a:effectLst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2893947"/>
                  </a:ext>
                </a:extLst>
              </a:tr>
              <a:tr h="318772">
                <a:tc>
                  <a:txBody>
                    <a:bodyPr/>
                    <a:lstStyle/>
                    <a:p>
                      <a:pPr algn="l" fontAlgn="t"/>
                      <a:r>
                        <a:rPr lang="fr-FR" sz="1800" u="none" strike="noStrike" dirty="0">
                          <a:effectLst/>
                        </a:rPr>
                        <a:t>TOTAL DEPENSES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800" u="none" strike="noStrike" dirty="0">
                          <a:effectLst/>
                        </a:rPr>
                        <a:t>14651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800" u="none" strike="noStrike" dirty="0">
                          <a:effectLst/>
                        </a:rPr>
                        <a:t>TOTAL RECETTES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800" u="none" strike="noStrike" dirty="0">
                          <a:effectLst/>
                        </a:rPr>
                        <a:t>13348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9378928"/>
                  </a:ext>
                </a:extLst>
              </a:tr>
              <a:tr h="318772"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 dirty="0">
                          <a:effectLst/>
                        </a:rPr>
                        <a:t> 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 dirty="0">
                          <a:effectLst/>
                        </a:rPr>
                        <a:t> 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1764554"/>
                  </a:ext>
                </a:extLst>
              </a:tr>
              <a:tr h="318772">
                <a:tc>
                  <a:txBody>
                    <a:bodyPr/>
                    <a:lstStyle/>
                    <a:p>
                      <a:pPr algn="l" fontAlgn="t"/>
                      <a:r>
                        <a:rPr lang="fr-FR" sz="1800" u="none" strike="noStrike">
                          <a:effectLst/>
                        </a:rPr>
                        <a:t>PART INDIVIDUELLE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800" u="none" strike="noStrike">
                          <a:effectLst/>
                        </a:rPr>
                        <a:t>PART ELEVE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800" u="none" strike="noStrike" dirty="0">
                          <a:effectLst/>
                        </a:rPr>
                        <a:t>273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651740"/>
                  </a:ext>
                </a:extLst>
              </a:tr>
            </a:tbl>
          </a:graphicData>
        </a:graphic>
      </p:graphicFrame>
      <p:sp>
        <p:nvSpPr>
          <p:cNvPr id="5" name="Flèche droite 4"/>
          <p:cNvSpPr/>
          <p:nvPr/>
        </p:nvSpPr>
        <p:spPr>
          <a:xfrm rot="19194647" flipV="1">
            <a:off x="3893035" y="4520558"/>
            <a:ext cx="2892881" cy="573715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1850646" y="5849550"/>
            <a:ext cx="5974328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3600" b="1" dirty="0"/>
              <a:t>UN GRAND MERCI A LA FCPE!!</a:t>
            </a:r>
          </a:p>
        </p:txBody>
      </p:sp>
    </p:spTree>
    <p:extLst>
      <p:ext uri="{BB962C8B-B14F-4D97-AF65-F5344CB8AC3E}">
        <p14:creationId xmlns:p14="http://schemas.microsoft.com/office/powerpoint/2010/main" val="42266955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66583" y="202893"/>
            <a:ext cx="10515600" cy="711507"/>
          </a:xfrm>
        </p:spPr>
        <p:txBody>
          <a:bodyPr/>
          <a:lstStyle/>
          <a:p>
            <a:r>
              <a:rPr lang="fr-FR" dirty="0"/>
              <a:t>Le trousseau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94967" y="914400"/>
            <a:ext cx="11058833" cy="5766619"/>
          </a:xfrm>
        </p:spPr>
        <p:txBody>
          <a:bodyPr>
            <a:normAutofit fontScale="25000" lnSpcReduction="20000"/>
          </a:bodyPr>
          <a:lstStyle/>
          <a:p>
            <a:pPr marL="36000">
              <a:lnSpc>
                <a:spcPct val="120000"/>
              </a:lnSpc>
              <a:spcBef>
                <a:spcPts val="0"/>
              </a:spcBef>
            </a:pPr>
            <a:r>
              <a:rPr lang="fr-FR" sz="6400" dirty="0"/>
              <a:t>1 sac de voyage, 1 sac à dos (20l), une poche étanche pour mettre les affaires de plage mouillées, 1 sac pour le linge sale</a:t>
            </a:r>
          </a:p>
          <a:p>
            <a:pPr marL="36000">
              <a:lnSpc>
                <a:spcPct val="120000"/>
              </a:lnSpc>
              <a:spcBef>
                <a:spcPts val="0"/>
              </a:spcBef>
            </a:pPr>
            <a:endParaRPr lang="fr-FR" sz="5600" dirty="0"/>
          </a:p>
          <a:p>
            <a:pPr marL="36000">
              <a:lnSpc>
                <a:spcPct val="120000"/>
              </a:lnSpc>
              <a:spcBef>
                <a:spcPts val="0"/>
              </a:spcBef>
            </a:pPr>
            <a:r>
              <a:rPr lang="fr-FR" sz="5600" b="1" u="sng" dirty="0"/>
              <a:t>Dans le sac de voyage ou valise</a:t>
            </a:r>
            <a:r>
              <a:rPr lang="fr-FR" sz="5600" dirty="0"/>
              <a:t> :</a:t>
            </a:r>
            <a:endParaRPr lang="fr-FR" sz="5600" dirty="0">
              <a:solidFill>
                <a:srgbClr val="FF0000"/>
              </a:solidFill>
            </a:endParaRPr>
          </a:p>
          <a:p>
            <a:pPr marL="36000">
              <a:lnSpc>
                <a:spcPct val="120000"/>
              </a:lnSpc>
              <a:spcBef>
                <a:spcPts val="0"/>
              </a:spcBef>
            </a:pPr>
            <a:r>
              <a:rPr lang="fr-FR" sz="5600" dirty="0">
                <a:solidFill>
                  <a:srgbClr val="FF0000"/>
                </a:solidFill>
              </a:rPr>
              <a:t>   -</a:t>
            </a:r>
            <a:r>
              <a:rPr lang="fr-FR" sz="5600" b="1" dirty="0">
                <a:solidFill>
                  <a:srgbClr val="FF0000"/>
                </a:solidFill>
              </a:rPr>
              <a:t>DUVET</a:t>
            </a:r>
            <a:endParaRPr lang="fr-FR" sz="5600" dirty="0">
              <a:solidFill>
                <a:srgbClr val="FF0000"/>
              </a:solidFill>
            </a:endParaRPr>
          </a:p>
          <a:p>
            <a:pPr marL="36000">
              <a:lnSpc>
                <a:spcPct val="120000"/>
              </a:lnSpc>
              <a:spcBef>
                <a:spcPts val="0"/>
              </a:spcBef>
            </a:pPr>
            <a:r>
              <a:rPr lang="fr-FR" sz="5600" dirty="0"/>
              <a:t>   -quelques barres de céréales pour les activités sportives</a:t>
            </a:r>
          </a:p>
          <a:p>
            <a:pPr marL="36000">
              <a:lnSpc>
                <a:spcPct val="120000"/>
              </a:lnSpc>
              <a:spcBef>
                <a:spcPts val="0"/>
              </a:spcBef>
            </a:pPr>
            <a:r>
              <a:rPr lang="fr-FR" sz="5600" dirty="0"/>
              <a:t>   -mouchoirs</a:t>
            </a:r>
          </a:p>
          <a:p>
            <a:pPr marL="36000">
              <a:lnSpc>
                <a:spcPct val="120000"/>
              </a:lnSpc>
              <a:spcBef>
                <a:spcPts val="0"/>
              </a:spcBef>
            </a:pPr>
            <a:r>
              <a:rPr lang="fr-FR" sz="5600" dirty="0"/>
              <a:t>   - une doudoune</a:t>
            </a:r>
          </a:p>
          <a:p>
            <a:pPr marL="36000">
              <a:lnSpc>
                <a:spcPct val="120000"/>
              </a:lnSpc>
              <a:spcBef>
                <a:spcPts val="0"/>
              </a:spcBef>
            </a:pPr>
            <a:r>
              <a:rPr lang="fr-FR" sz="5600" dirty="0"/>
              <a:t>   - nécessaire de toilettes</a:t>
            </a:r>
          </a:p>
          <a:p>
            <a:pPr marL="36000">
              <a:lnSpc>
                <a:spcPct val="120000"/>
              </a:lnSpc>
              <a:spcBef>
                <a:spcPts val="0"/>
              </a:spcBef>
            </a:pPr>
            <a:r>
              <a:rPr lang="fr-FR" sz="5600" dirty="0"/>
              <a:t>   - linge de toilette (serviette)</a:t>
            </a:r>
          </a:p>
          <a:p>
            <a:pPr marL="36000">
              <a:lnSpc>
                <a:spcPct val="120000"/>
              </a:lnSpc>
              <a:spcBef>
                <a:spcPts val="0"/>
              </a:spcBef>
            </a:pPr>
            <a:r>
              <a:rPr lang="fr-FR" sz="5600" dirty="0"/>
              <a:t>   - </a:t>
            </a:r>
            <a:r>
              <a:rPr lang="fr-FR" sz="5600" dirty="0" err="1"/>
              <a:t>Kway</a:t>
            </a:r>
            <a:endParaRPr lang="fr-FR" sz="5600" dirty="0"/>
          </a:p>
          <a:p>
            <a:pPr marL="36000">
              <a:lnSpc>
                <a:spcPct val="120000"/>
              </a:lnSpc>
              <a:spcBef>
                <a:spcPts val="0"/>
              </a:spcBef>
            </a:pPr>
            <a:r>
              <a:rPr lang="fr-FR" sz="5600" dirty="0"/>
              <a:t>   - De quoi s’habiller pour 4 jours + les activités sportives</a:t>
            </a:r>
          </a:p>
          <a:p>
            <a:pPr marL="36000">
              <a:lnSpc>
                <a:spcPct val="120000"/>
              </a:lnSpc>
              <a:spcBef>
                <a:spcPts val="0"/>
              </a:spcBef>
            </a:pPr>
            <a:r>
              <a:rPr lang="fr-FR" sz="5600" dirty="0"/>
              <a:t>   - crème solaire</a:t>
            </a:r>
          </a:p>
          <a:p>
            <a:pPr marL="36000">
              <a:lnSpc>
                <a:spcPct val="120000"/>
              </a:lnSpc>
              <a:spcBef>
                <a:spcPts val="0"/>
              </a:spcBef>
            </a:pPr>
            <a:r>
              <a:rPr lang="fr-FR" sz="5600" dirty="0"/>
              <a:t>   - lunettes de soleil</a:t>
            </a:r>
          </a:p>
          <a:p>
            <a:pPr marL="36000">
              <a:lnSpc>
                <a:spcPct val="120000"/>
              </a:lnSpc>
              <a:spcBef>
                <a:spcPts val="0"/>
              </a:spcBef>
            </a:pPr>
            <a:r>
              <a:rPr lang="fr-FR" sz="5600" dirty="0"/>
              <a:t>   - 1 casquette</a:t>
            </a:r>
          </a:p>
          <a:p>
            <a:pPr marL="36000">
              <a:lnSpc>
                <a:spcPct val="120000"/>
              </a:lnSpc>
              <a:spcBef>
                <a:spcPts val="0"/>
              </a:spcBef>
            </a:pPr>
            <a:r>
              <a:rPr lang="fr-FR" sz="5600" dirty="0"/>
              <a:t>   - 1 paire de claquettes</a:t>
            </a:r>
          </a:p>
          <a:p>
            <a:pPr marL="36000">
              <a:lnSpc>
                <a:spcPct val="120000"/>
              </a:lnSpc>
              <a:spcBef>
                <a:spcPts val="0"/>
              </a:spcBef>
            </a:pPr>
            <a:r>
              <a:rPr lang="fr-FR" sz="5600" dirty="0"/>
              <a:t>   - brosse à dent + nécessaire de toilettes</a:t>
            </a:r>
          </a:p>
          <a:p>
            <a:pPr marL="36000">
              <a:lnSpc>
                <a:spcPct val="120000"/>
              </a:lnSpc>
              <a:spcBef>
                <a:spcPts val="0"/>
              </a:spcBef>
            </a:pPr>
            <a:r>
              <a:rPr lang="fr-FR" sz="5600" dirty="0"/>
              <a:t>   -une tenue chaude pour le soir (jogging, polaire etc..)</a:t>
            </a:r>
          </a:p>
          <a:p>
            <a:pPr marL="36000">
              <a:lnSpc>
                <a:spcPct val="120000"/>
              </a:lnSpc>
              <a:spcBef>
                <a:spcPts val="0"/>
              </a:spcBef>
            </a:pPr>
            <a:r>
              <a:rPr lang="fr-FR" sz="5600" dirty="0"/>
              <a:t>   -Sous-vêtements + t-shirt de rechange </a:t>
            </a:r>
          </a:p>
          <a:p>
            <a:pPr marL="36000">
              <a:lnSpc>
                <a:spcPct val="120000"/>
              </a:lnSpc>
              <a:spcBef>
                <a:spcPts val="0"/>
              </a:spcBef>
            </a:pPr>
            <a:r>
              <a:rPr lang="fr-FR" sz="5600" dirty="0"/>
              <a:t>   -pyjama</a:t>
            </a:r>
          </a:p>
          <a:p>
            <a:pPr marL="36000">
              <a:lnSpc>
                <a:spcPct val="120000"/>
              </a:lnSpc>
              <a:spcBef>
                <a:spcPts val="0"/>
              </a:spcBef>
            </a:pPr>
            <a:r>
              <a:rPr lang="fr-FR" sz="5600" dirty="0"/>
              <a:t>   -1 gourde </a:t>
            </a:r>
          </a:p>
          <a:p>
            <a:pPr marL="36000" indent="0">
              <a:lnSpc>
                <a:spcPct val="120000"/>
              </a:lnSpc>
              <a:spcBef>
                <a:spcPts val="0"/>
              </a:spcBef>
              <a:buNone/>
            </a:pPr>
            <a:endParaRPr lang="fr-FR" sz="6400" b="1" dirty="0"/>
          </a:p>
          <a:p>
            <a:pPr marL="36000">
              <a:lnSpc>
                <a:spcPct val="120000"/>
              </a:lnSpc>
              <a:spcBef>
                <a:spcPts val="0"/>
              </a:spcBef>
            </a:pPr>
            <a:r>
              <a:rPr lang="fr-FR" sz="6400" b="1" dirty="0"/>
              <a:t>→ Pour les activités aquatiques (Surf/sauvetage): maillot de bain ou short de bain/claquettes/ serviette ou poncho/ 1 lycra anti UV</a:t>
            </a:r>
          </a:p>
          <a:p>
            <a:pPr marL="36000">
              <a:lnSpc>
                <a:spcPct val="120000"/>
              </a:lnSpc>
              <a:spcBef>
                <a:spcPts val="0"/>
              </a:spcBef>
            </a:pPr>
            <a:r>
              <a:rPr lang="fr-FR" sz="6400" b="1" dirty="0"/>
              <a:t>→Pour les activités hors eau (volley/VTT/ jeux collectifs) : tenues de sport (shorts/t-shirts/jogging) dont chaussures running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367760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84239" y="173397"/>
            <a:ext cx="10515600" cy="888488"/>
          </a:xfrm>
        </p:spPr>
        <p:txBody>
          <a:bodyPr/>
          <a:lstStyle/>
          <a:p>
            <a:r>
              <a:rPr lang="fr-FR" dirty="0"/>
              <a:t>Attestation de savoir nager + savoir rouler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84239" y="1061885"/>
            <a:ext cx="10515600" cy="53684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4000" b="1" u="sng" dirty="0">
                <a:solidFill>
                  <a:srgbClr val="FF0000"/>
                </a:solidFill>
              </a:rPr>
              <a:t>Attestation 50 m</a:t>
            </a:r>
            <a:r>
              <a:rPr lang="fr-FR" sz="4000" b="1" dirty="0">
                <a:solidFill>
                  <a:srgbClr val="FF0000"/>
                </a:solidFill>
              </a:rPr>
              <a:t>: OBLIGATOIRE POUR LE SURF</a:t>
            </a:r>
          </a:p>
          <a:p>
            <a:pPr marL="0" indent="0">
              <a:buNone/>
            </a:pPr>
            <a:endParaRPr lang="fr-FR" b="1" dirty="0">
              <a:solidFill>
                <a:srgbClr val="FF0000"/>
              </a:solidFill>
              <a:latin typeface="Century Gothic" panose="020B0502020202020204" pitchFamily="34" charset="0"/>
            </a:endParaRPr>
          </a:p>
          <a:p>
            <a:pPr marL="0" indent="0">
              <a:buNone/>
            </a:pPr>
            <a:r>
              <a:rPr lang="fr-FR" b="1" dirty="0">
                <a:latin typeface="Century Gothic" panose="020B0502020202020204" pitchFamily="34" charset="0"/>
              </a:rPr>
              <a:t>→ A transmettre si vous en possédez une</a:t>
            </a:r>
          </a:p>
          <a:p>
            <a:pPr marL="0" indent="0">
              <a:buNone/>
            </a:pPr>
            <a:endParaRPr lang="fr-FR" b="1" dirty="0">
              <a:latin typeface="Century Gothic" panose="020B0502020202020204" pitchFamily="34" charset="0"/>
            </a:endParaRPr>
          </a:p>
          <a:p>
            <a:pPr marL="0" indent="0">
              <a:buNone/>
            </a:pPr>
            <a:r>
              <a:rPr lang="fr-FR" b="1" dirty="0">
                <a:latin typeface="Century Gothic" panose="020B0502020202020204" pitchFamily="34" charset="0"/>
              </a:rPr>
              <a:t>→ Sinon: RDV à la piscine </a:t>
            </a:r>
            <a:r>
              <a:rPr lang="fr-FR" b="1" dirty="0" err="1">
                <a:latin typeface="Century Gothic" panose="020B0502020202020204" pitchFamily="34" charset="0"/>
              </a:rPr>
              <a:t>Jany</a:t>
            </a:r>
            <a:r>
              <a:rPr lang="fr-FR" b="1" dirty="0">
                <a:latin typeface="Century Gothic" panose="020B0502020202020204" pitchFamily="34" charset="0"/>
              </a:rPr>
              <a:t> le: </a:t>
            </a:r>
            <a:r>
              <a:rPr lang="fr-FR" b="1" dirty="0">
                <a:solidFill>
                  <a:srgbClr val="FF0000"/>
                </a:solidFill>
                <a:latin typeface="Century Gothic" panose="020B0502020202020204" pitchFamily="34" charset="0"/>
              </a:rPr>
              <a:t>JEUDI 5 JUIN 13H15 devant le portail blanc</a:t>
            </a:r>
          </a:p>
          <a:p>
            <a:pPr marL="0" indent="0">
              <a:buNone/>
            </a:pPr>
            <a:endParaRPr lang="fr-FR" b="1" dirty="0">
              <a:latin typeface="Century Gothic" panose="020B0502020202020204" pitchFamily="34" charset="0"/>
            </a:endParaRPr>
          </a:p>
          <a:p>
            <a:pPr marL="0" indent="0">
              <a:buNone/>
            </a:pPr>
            <a:r>
              <a:rPr lang="fr-FR" b="1" u="sng" dirty="0">
                <a:solidFill>
                  <a:srgbClr val="FF0000"/>
                </a:solidFill>
                <a:latin typeface="Century Gothic" panose="020B0502020202020204" pitchFamily="34" charset="0"/>
              </a:rPr>
              <a:t>VELO</a:t>
            </a:r>
            <a:r>
              <a:rPr lang="fr-FR" b="1" dirty="0">
                <a:latin typeface="Century Gothic" panose="020B0502020202020204" pitchFamily="34" charset="0"/>
              </a:rPr>
              <a:t>: </a:t>
            </a:r>
          </a:p>
          <a:p>
            <a:pPr marL="0" indent="0">
              <a:buNone/>
            </a:pPr>
            <a:r>
              <a:rPr lang="fr-FR" b="1" dirty="0">
                <a:latin typeface="Century Gothic" panose="020B0502020202020204" pitchFamily="34" charset="0"/>
              </a:rPr>
              <a:t>Transmettre l’information en cas de difficultés à rouler sur piste cyclable</a:t>
            </a:r>
          </a:p>
        </p:txBody>
      </p:sp>
    </p:spTree>
    <p:extLst>
      <p:ext uri="{BB962C8B-B14F-4D97-AF65-F5344CB8AC3E}">
        <p14:creationId xmlns:p14="http://schemas.microsoft.com/office/powerpoint/2010/main" val="4898253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579</Words>
  <Application>Microsoft Office PowerPoint</Application>
  <PresentationFormat>Grand écran</PresentationFormat>
  <Paragraphs>125</Paragraphs>
  <Slides>10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Century Gothic</vt:lpstr>
      <vt:lpstr>Thème Office</vt:lpstr>
      <vt:lpstr>Présentation PowerPoint</vt:lpstr>
      <vt:lpstr>L’HEBERGEMENT: la maison du TARN </vt:lpstr>
      <vt:lpstr>Présentation PowerPoint</vt:lpstr>
      <vt:lpstr>L’école de SURF: plage des naïades</vt:lpstr>
      <vt:lpstr>Les bunkers: le mur de l’atlantique</vt:lpstr>
      <vt:lpstr>Le programme:</vt:lpstr>
      <vt:lpstr>Le budget: </vt:lpstr>
      <vt:lpstr>Le trousseau</vt:lpstr>
      <vt:lpstr>Attestation de savoir nager + savoir rouler</vt:lpstr>
      <vt:lpstr>Détail du train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Soulac SUR MER</dc:title>
  <dc:creator>Manou</dc:creator>
  <cp:lastModifiedBy>RICARD MARC</cp:lastModifiedBy>
  <cp:revision>21</cp:revision>
  <dcterms:created xsi:type="dcterms:W3CDTF">2025-05-08T19:35:58Z</dcterms:created>
  <dcterms:modified xsi:type="dcterms:W3CDTF">2025-05-23T07:27:49Z</dcterms:modified>
</cp:coreProperties>
</file>